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144000" cy="6858000" type="screen4x3"/>
  <p:notesSz cx="6797675" cy="99266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33CC33"/>
    <a:srgbClr val="FFFF1F"/>
    <a:srgbClr val="00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 autoAdjust="0"/>
    <p:restoredTop sz="93926" autoAdjust="0"/>
  </p:normalViewPr>
  <p:slideViewPr>
    <p:cSldViewPr snapToGrid="0">
      <p:cViewPr varScale="1">
        <p:scale>
          <a:sx n="116" d="100"/>
          <a:sy n="116" d="100"/>
        </p:scale>
        <p:origin x="146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2" name="Rectangle 4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3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 smtClean="0"/>
            </a:lvl1pPr>
          </a:lstStyle>
          <a:p>
            <a:pPr>
              <a:defRPr/>
            </a:pPr>
            <a:fld id="{5BD64A11-390F-44AA-9D82-1C017368555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01101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7" name="Rectangle 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noProof="0"/>
              <a:t>Click to edit Master text styles</a:t>
            </a:r>
          </a:p>
          <a:p>
            <a:pPr lvl="1"/>
            <a:r>
              <a:rPr lang="en-US" altLang="ja-JP" noProof="0"/>
              <a:t>Second level</a:t>
            </a:r>
          </a:p>
          <a:p>
            <a:pPr lvl="2"/>
            <a:r>
              <a:rPr lang="en-US" altLang="ja-JP" noProof="0"/>
              <a:t>Third level</a:t>
            </a:r>
          </a:p>
          <a:p>
            <a:pPr lvl="3"/>
            <a:r>
              <a:rPr lang="en-US" altLang="ja-JP" noProof="0"/>
              <a:t>Fourth level</a:t>
            </a:r>
          </a:p>
          <a:p>
            <a:pPr lvl="4"/>
            <a:r>
              <a:rPr lang="en-US" altLang="ja-JP" noProof="0"/>
              <a:t>Fifth level</a:t>
            </a:r>
          </a:p>
        </p:txBody>
      </p:sp>
      <p:sp>
        <p:nvSpPr>
          <p:cNvPr id="6150" name="Rectangle 6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0" sz="1200">
                <a:ea typeface="+mn-ea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51" name="Rectangle 7">
            <a:extLst>
              <a:ext uri="{FF2B5EF4-FFF2-40B4-BE49-F238E27FC236}"/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200" smtClean="0"/>
            </a:lvl1pPr>
          </a:lstStyle>
          <a:p>
            <a:pPr>
              <a:defRPr/>
            </a:pPr>
            <a:fld id="{9669CC83-BDA6-4079-929F-3AA95CF2BB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8303955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7B7AACCF-D3CC-4169-95DE-D55F56C0A8E2}" type="slidenum">
              <a:rPr lang="en-US" altLang="ja-JP"/>
              <a:pPr>
                <a:spcBef>
                  <a:spcPct val="0"/>
                </a:spcBef>
              </a:pPr>
              <a:t>1</a:t>
            </a:fld>
            <a:endParaRPr lang="en-US" altLang="ja-JP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  <p:extLst>
      <p:ext uri="{BB962C8B-B14F-4D97-AF65-F5344CB8AC3E}">
        <p14:creationId xmlns:p14="http://schemas.microsoft.com/office/powerpoint/2010/main" val="17426640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3916" indent="-286121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4486" indent="-22889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2280" indent="-22889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60075" indent="-228897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7869" indent="-2288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5663" indent="-2288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33458" indent="-2288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91252" indent="-22889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C63AA640-FC60-4592-9CCC-FB880083A63A}" type="slidenum">
              <a:rPr lang="en-US" altLang="ja-JP"/>
              <a:pPr>
                <a:spcBef>
                  <a:spcPct val="0"/>
                </a:spcBef>
              </a:pPr>
              <a:t>2</a:t>
            </a:fld>
            <a:endParaRPr lang="en-US" altLang="ja-JP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  <p:extLst>
      <p:ext uri="{BB962C8B-B14F-4D97-AF65-F5344CB8AC3E}">
        <p14:creationId xmlns:p14="http://schemas.microsoft.com/office/powerpoint/2010/main" val="3493272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正方形/長方形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正方形/長方形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正方形/長方形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正方形/長方形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正方形/長方形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円/楕円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円/楕円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F61CBA5-774A-4568-81A0-5C856372D78C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74E4C1-FD88-4966-9877-F99A64A5247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正方形/長方形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正方形/長方形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正方形/長方形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正方形/長方形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直線コネクタ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円/楕円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円/楕円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>
              <a:defRPr/>
            </a:pPr>
            <a:fld id="{2611344B-84E0-434C-B9F5-4153DCC53CBA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>
              <a:defRPr/>
            </a:pPr>
            <a:fld id="{076F0FD0-E6D2-427B-956E-D53DEA8B549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正方形/長方形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正方形/長方形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正方形/長方形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正方形/長方形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正方形/長方形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13" name="正方形/長方形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正方形/長方形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円/楕円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円/楕円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2078E0A-4CCC-4230-A0E0-6D18DF4483FB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A01055-B00E-41C8-B996-D87D6D2D5E62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2" name="コンテンツ プレースホルダー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線コネクタ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正方形/長方形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正方形/長方形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正方形/長方形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正方形/長方形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正方形/長方形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正方形/長方形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15" name="直線コネクタ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正方形/長方形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コンテンツ プレースホルダー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6" name="コンテンツ プレースホルダー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5" name="円/楕円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円/楕円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C0199026-6AE5-4684-B78E-0DB6870722DA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23" name="タイトル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>
              <a:defRPr/>
            </a:pPr>
            <a:fld id="{C937C7A7-F17D-4436-A286-F1DDFF88F6FC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正方形/長方形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正方形/長方形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正方形/長方形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正方形/長方形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F3F91CF-45AF-49E9-AD06-EBB4B17B47A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正方形/長方形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正方形/長方形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正方形/長方形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正方形/長方形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正方形/長方形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コンテンツ プレースホルダー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0" name="円/楕円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円/楕円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BCCA417-5033-46CD-8229-D3B6568E924A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21" name="正方形/長方形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直線コネクタ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正方形/長方形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正方形/長方形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正方形/長方形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正方形/長方形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正方形/長方形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正方形/長方形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円/楕円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円/楕円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>
              <a:defRPr/>
            </a:pPr>
            <a:fld id="{400ED982-2C9E-47D9-9088-3BDD30D5E1FF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22" name="正方形/長方形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pPr>
              <a:defRPr/>
            </a:pPr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正方形/長方形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正方形/長方形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正方形/長方形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正方形/長方形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正方形/長方形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正方形/長方形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円/楕円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円/楕円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D0FEA137-A7A4-4689-8BBE-E522C0910A16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xStyles>
    <p:titleStyle>
      <a:lvl1pPr algn="ctr" rtl="0" eaLnBrk="1" latinLnBrk="0" hangingPunct="1">
        <a:spcBef>
          <a:spcPct val="0"/>
        </a:spcBef>
        <a:buNone/>
        <a:defRPr kumimoji="1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1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1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1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54235" y="570154"/>
            <a:ext cx="8859135" cy="2118617"/>
          </a:xfrm>
          <a:solidFill>
            <a:schemeClr val="accent2">
              <a:lumMod val="50000"/>
            </a:schemeClr>
          </a:solidFill>
          <a:ln>
            <a:solidFill>
              <a:srgbClr val="00FFFF"/>
            </a:solidFill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484632" algn="l" fontAlgn="auto">
              <a:spcAft>
                <a:spcPts val="0"/>
              </a:spcAft>
              <a:defRPr/>
            </a:pPr>
            <a:r>
              <a:rPr lang="ja-JP" altLang="en-US" sz="3600" b="1" dirty="0" smtClean="0">
                <a:solidFill>
                  <a:schemeClr val="bg1"/>
                </a:solidFill>
                <a:effectLst/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日本消化器免疫学会</a:t>
            </a:r>
            <a:r>
              <a:rPr lang="ja-JP" altLang="en-US" sz="3600" b="1" dirty="0">
                <a:solidFill>
                  <a:schemeClr val="bg1"/>
                </a:solidFill>
                <a:effectLst/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</a:t>
            </a:r>
            <a:r>
              <a:rPr lang="ja-JP" altLang="en-US" sz="3600" b="1" dirty="0" smtClean="0">
                <a:solidFill>
                  <a:schemeClr val="bg1"/>
                </a:solidFill>
                <a:effectLst/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ＣＯ</a:t>
            </a:r>
            <a:r>
              <a:rPr lang="en-US" altLang="ja-JP" sz="3600" b="1" dirty="0" smtClean="0">
                <a:solidFill>
                  <a:schemeClr val="bg1"/>
                </a:solidFill>
                <a:effectLst/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I</a:t>
            </a:r>
            <a:r>
              <a:rPr lang="ja-JP" altLang="en-US" sz="3600" b="1" dirty="0" smtClean="0">
                <a:solidFill>
                  <a:schemeClr val="bg1"/>
                </a:solidFill>
                <a:effectLst/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開示</a:t>
            </a:r>
            <a:r>
              <a:rPr lang="en-US" altLang="ja-JP" sz="3600" b="1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/>
            </a:r>
            <a:br>
              <a:rPr lang="en-US" altLang="ja-JP" sz="3600" b="1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</a:br>
            <a:r>
              <a:rPr lang="ja-JP" altLang="en-US" sz="30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発表者名（全員記載）：○○ ○○ 、 ○○ ○○ 、　</a:t>
            </a:r>
            <a:r>
              <a:rPr lang="en-US" altLang="ja-JP" sz="30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/>
            </a:r>
            <a:br>
              <a:rPr lang="en-US" altLang="ja-JP" sz="30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</a:br>
            <a:r>
              <a:rPr lang="ja-JP" altLang="en-US" sz="30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（◎発表責任者）</a:t>
            </a:r>
            <a:endParaRPr lang="en-US" altLang="ja-JP" sz="3000" dirty="0" smtClean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050" name="Rectangle 3">
            <a:extLst>
              <a:ext uri="{FF2B5EF4-FFF2-40B4-BE49-F238E27FC236}"/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150607" y="2818914"/>
            <a:ext cx="8821271" cy="3897572"/>
          </a:xfrm>
        </p:spPr>
        <p:txBody>
          <a:bodyPr>
            <a:normAutofit/>
          </a:bodyPr>
          <a:lstStyle/>
          <a:p>
            <a:pPr marL="448056" indent="-384048" fontAlgn="auto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ja-JP" altLang="en-US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演題発表内容に関連し、筆頭および共同発表者が開示すべき</a:t>
            </a:r>
            <a:r>
              <a:rPr lang="en-US" altLang="ja-JP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CO I </a:t>
            </a:r>
            <a:r>
              <a:rPr lang="ja-JP" altLang="en-US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関係にある</a:t>
            </a:r>
            <a:endParaRPr lang="en-US" altLang="ja-JP" sz="2000" b="1" dirty="0">
              <a:solidFill>
                <a:schemeClr val="tx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448056" indent="-384048" fontAlgn="auto">
              <a:lnSpc>
                <a:spcPct val="80000"/>
              </a:lnSpc>
              <a:spcAft>
                <a:spcPts val="1200"/>
              </a:spcAft>
              <a:buFontTx/>
              <a:buNone/>
              <a:defRPr/>
            </a:pPr>
            <a:r>
              <a:rPr lang="ja-JP" altLang="en-US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企業等として、</a:t>
            </a:r>
            <a:endParaRPr lang="en-US" altLang="ja-JP" sz="2000" b="1" dirty="0">
              <a:solidFill>
                <a:schemeClr val="tx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Tx/>
              <a:buNone/>
              <a:tabLst>
                <a:tab pos="2957513" algn="l"/>
                <a:tab pos="8248650" algn="r"/>
              </a:tabLst>
              <a:defRPr/>
            </a:pPr>
            <a:r>
              <a:rPr lang="ja-JP" altLang="en-US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①顧問：	</a:t>
            </a:r>
            <a:r>
              <a:rPr lang="en-US" altLang="ja-JP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PPP</a:t>
            </a:r>
            <a:r>
              <a:rPr lang="ja-JP" altLang="en-US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薬品工業	</a:t>
            </a:r>
            <a:r>
              <a:rPr lang="ja-JP" altLang="en-US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en-US" altLang="ja-JP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「なし」の場合は、「なし」と記載して下さい）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Tx/>
              <a:buNone/>
              <a:tabLst>
                <a:tab pos="2957513" algn="l"/>
                <a:tab pos="8248650" algn="r"/>
              </a:tabLst>
              <a:defRPr/>
            </a:pPr>
            <a:r>
              <a:rPr lang="ja-JP" altLang="en-US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②株保有・利益：	</a:t>
            </a:r>
            <a:r>
              <a:rPr lang="en-US" altLang="ja-JP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QQQ</a:t>
            </a:r>
            <a:r>
              <a:rPr lang="ja-JP" altLang="en-US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製薬	</a:t>
            </a:r>
            <a:r>
              <a:rPr lang="ja-JP" altLang="en-US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en-US" altLang="ja-JP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「なし」の場合は、「なし」と記載して下さい）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Tx/>
              <a:buNone/>
              <a:tabLst>
                <a:tab pos="2957513" algn="l"/>
                <a:tab pos="8248650" algn="r"/>
              </a:tabLst>
              <a:defRPr/>
            </a:pPr>
            <a:r>
              <a:rPr lang="ja-JP" altLang="en-US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③特許使用料：	</a:t>
            </a:r>
            <a:r>
              <a:rPr lang="en-US" altLang="ja-JP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RRR</a:t>
            </a:r>
            <a:r>
              <a:rPr lang="ja-JP" altLang="en-US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薬品工業	</a:t>
            </a:r>
            <a:r>
              <a:rPr lang="ja-JP" altLang="en-US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en-US" altLang="ja-JP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「なし」の場合は、「なし」と記載して下さい）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Tx/>
              <a:buNone/>
              <a:tabLst>
                <a:tab pos="2957513" algn="l"/>
                <a:tab pos="8248650" algn="r"/>
              </a:tabLst>
              <a:defRPr/>
            </a:pPr>
            <a:r>
              <a:rPr lang="ja-JP" altLang="en-US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④講演料：	</a:t>
            </a:r>
            <a:r>
              <a:rPr lang="en-US" altLang="ja-JP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SSS</a:t>
            </a:r>
            <a:r>
              <a:rPr lang="ja-JP" altLang="en-US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製薬，</a:t>
            </a:r>
            <a:r>
              <a:rPr lang="en-US" altLang="ja-JP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TTT</a:t>
            </a:r>
            <a:r>
              <a:rPr lang="ja-JP" altLang="en-US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薬品	</a:t>
            </a:r>
            <a:r>
              <a:rPr lang="ja-JP" altLang="en-US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en-US" altLang="ja-JP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「なし」の場合は、「なし」と記載して下さい）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Tx/>
              <a:buNone/>
              <a:tabLst>
                <a:tab pos="2957513" algn="l"/>
                <a:tab pos="8248650" algn="r"/>
              </a:tabLst>
              <a:defRPr/>
            </a:pPr>
            <a:r>
              <a:rPr lang="ja-JP" altLang="en-US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⑤原稿料：	</a:t>
            </a:r>
            <a:r>
              <a:rPr lang="en-US" altLang="ja-JP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UUU</a:t>
            </a:r>
            <a:r>
              <a:rPr lang="ja-JP" altLang="en-US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薬品工業	</a:t>
            </a:r>
            <a:r>
              <a:rPr lang="ja-JP" altLang="en-US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en-US" altLang="ja-JP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「なし」の場合は、「なし」と記載して下さい）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Tx/>
              <a:buNone/>
              <a:tabLst>
                <a:tab pos="2957513" algn="l"/>
                <a:tab pos="8248650" algn="r"/>
              </a:tabLst>
              <a:defRPr/>
            </a:pPr>
            <a:r>
              <a:rPr lang="ja-JP" altLang="en-US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⑥受託研究・共同研究費：	</a:t>
            </a:r>
            <a:r>
              <a:rPr lang="en-US" altLang="ja-JP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VVV</a:t>
            </a:r>
            <a:r>
              <a:rPr lang="ja-JP" altLang="en-US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製薬	</a:t>
            </a:r>
            <a:r>
              <a:rPr lang="ja-JP" altLang="en-US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en-US" altLang="ja-JP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「なし」の場合は、「なし」と記載して下さい）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Tx/>
              <a:buNone/>
              <a:tabLst>
                <a:tab pos="2957513" algn="l"/>
                <a:tab pos="8248650" algn="r"/>
              </a:tabLst>
              <a:defRPr/>
            </a:pPr>
            <a:r>
              <a:rPr lang="ja-JP" altLang="en-US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⑦奨学寄附金：	</a:t>
            </a:r>
            <a:r>
              <a:rPr lang="en-US" altLang="ja-JP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XXX</a:t>
            </a:r>
            <a:r>
              <a:rPr lang="ja-JP" altLang="en-US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製薬	</a:t>
            </a:r>
            <a:r>
              <a:rPr lang="ja-JP" altLang="en-US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en-US" altLang="ja-JP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「なし」の場合は、「なし」と記載して下さい）</a:t>
            </a:r>
          </a:p>
          <a:p>
            <a:pPr marL="0" indent="0" fontAlgn="auto">
              <a:lnSpc>
                <a:spcPct val="80000"/>
              </a:lnSpc>
              <a:spcAft>
                <a:spcPts val="0"/>
              </a:spcAft>
              <a:buFontTx/>
              <a:buNone/>
              <a:tabLst>
                <a:tab pos="2957513" algn="l"/>
                <a:tab pos="8248650" algn="r"/>
              </a:tabLst>
              <a:defRPr/>
            </a:pPr>
            <a:r>
              <a:rPr lang="ja-JP" altLang="en-US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⑧寄附講座所属：	</a:t>
            </a:r>
            <a:r>
              <a:rPr lang="en-US" altLang="ja-JP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YYY</a:t>
            </a:r>
            <a:r>
              <a:rPr lang="ja-JP" altLang="en-US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製薬	</a:t>
            </a:r>
            <a:r>
              <a:rPr lang="ja-JP" altLang="en-US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en-US" altLang="ja-JP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「なし」の場合は、「なし」と記載して下さい）</a:t>
            </a:r>
          </a:p>
          <a:p>
            <a:pPr marL="0" indent="0" fontAlgn="auto">
              <a:lnSpc>
                <a:spcPct val="80000"/>
              </a:lnSpc>
              <a:spcAft>
                <a:spcPts val="1200"/>
              </a:spcAft>
              <a:buFontTx/>
              <a:buNone/>
              <a:tabLst>
                <a:tab pos="2957513" algn="l"/>
                <a:tab pos="8248650" algn="r"/>
              </a:tabLst>
              <a:defRPr/>
            </a:pPr>
            <a:r>
              <a:rPr lang="ja-JP" altLang="en-US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⑨贈答品などの報酬：	</a:t>
            </a:r>
            <a:r>
              <a:rPr lang="en-US" altLang="ja-JP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ZZZ</a:t>
            </a:r>
            <a:r>
              <a:rPr lang="ja-JP" altLang="en-US" sz="2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薬品工業	</a:t>
            </a:r>
            <a:r>
              <a:rPr lang="ja-JP" altLang="en-US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</a:t>
            </a:r>
            <a:r>
              <a:rPr lang="en-US" altLang="ja-JP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1000" b="1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「なし」の場合は、「なし」と記載して下さい）</a:t>
            </a:r>
          </a:p>
        </p:txBody>
      </p:sp>
      <p:sp>
        <p:nvSpPr>
          <p:cNvPr id="4100" name="正方形/長方形 3"/>
          <p:cNvSpPr>
            <a:spLocks noChangeArrowheads="1"/>
          </p:cNvSpPr>
          <p:nvPr/>
        </p:nvSpPr>
        <p:spPr bwMode="auto">
          <a:xfrm>
            <a:off x="1446969" y="108488"/>
            <a:ext cx="60224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kumimoji="0" lang="ja-JP" altLang="en-US" sz="24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（申告すべき</a:t>
            </a:r>
            <a:r>
              <a:rPr kumimoji="0" lang="en-US" altLang="ja-JP" sz="24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COI</a:t>
            </a:r>
            <a:r>
              <a:rPr kumimoji="0" lang="ja-JP" altLang="en-US" sz="24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状態（過去</a:t>
            </a:r>
            <a:r>
              <a:rPr kumimoji="0" lang="en-US" altLang="ja-JP" sz="24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</a:t>
            </a:r>
            <a:r>
              <a:rPr kumimoji="0" lang="ja-JP" altLang="en-US" sz="2400" b="1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年間）がある時）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38223" y="608783"/>
            <a:ext cx="8846289" cy="2899962"/>
          </a:xfrm>
          <a:solidFill>
            <a:schemeClr val="accent2">
              <a:lumMod val="50000"/>
            </a:schemeClr>
          </a:solidFill>
          <a:ln>
            <a:solidFill>
              <a:srgbClr val="00FFFF"/>
            </a:solidFill>
            <a:miter lim="800000"/>
            <a:headEnd/>
            <a:tailEnd/>
          </a:ln>
        </p:spPr>
        <p:txBody>
          <a:bodyPr>
            <a:noAutofit/>
          </a:bodyPr>
          <a:lstStyle/>
          <a:p>
            <a:pPr marL="484632" algn="l" fontAlgn="auto">
              <a:spcAft>
                <a:spcPts val="0"/>
              </a:spcAft>
              <a:defRPr/>
            </a:pPr>
            <a:r>
              <a:rPr lang="en-US" altLang="ja-JP" sz="3600" b="1" dirty="0" smtClean="0">
                <a:ln>
                  <a:noFill/>
                </a:ln>
                <a:solidFill>
                  <a:schemeClr val="bg1"/>
                </a:solidFill>
                <a:effectLst/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/>
            </a:r>
            <a:br>
              <a:rPr lang="en-US" altLang="ja-JP" sz="3600" b="1" dirty="0" smtClean="0">
                <a:ln>
                  <a:noFill/>
                </a:ln>
                <a:solidFill>
                  <a:schemeClr val="bg1"/>
                </a:solidFill>
                <a:effectLst/>
                <a:latin typeface="AR丸ゴシック体M" panose="020B0609010101010101" pitchFamily="49" charset="-128"/>
                <a:ea typeface="AR丸ゴシック体M" panose="020B0609010101010101" pitchFamily="49" charset="-128"/>
              </a:rPr>
            </a:br>
            <a:r>
              <a:rPr lang="en-US" altLang="ja-JP" sz="3600" b="1" dirty="0">
                <a:solidFill>
                  <a:schemeClr val="bg1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/>
            </a:r>
            <a:br>
              <a:rPr lang="en-US" altLang="ja-JP" sz="3600" b="1" dirty="0">
                <a:solidFill>
                  <a:schemeClr val="bg1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rPr>
            </a:br>
            <a:r>
              <a:rPr lang="en-US" altLang="ja-JP" sz="3600" b="1" dirty="0" smtClean="0">
                <a:solidFill>
                  <a:schemeClr val="bg1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/>
            </a:r>
            <a:br>
              <a:rPr lang="en-US" altLang="ja-JP" sz="3600" b="1" dirty="0" smtClean="0">
                <a:solidFill>
                  <a:schemeClr val="bg1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rPr>
            </a:br>
            <a:r>
              <a:rPr lang="en-US" altLang="ja-JP" sz="3600" b="1" dirty="0">
                <a:solidFill>
                  <a:schemeClr val="bg1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rPr>
              <a:t/>
            </a:r>
            <a:br>
              <a:rPr lang="en-US" altLang="ja-JP" sz="3600" b="1" dirty="0">
                <a:solidFill>
                  <a:schemeClr val="bg1"/>
                </a:solidFill>
                <a:latin typeface="AR丸ゴシック体M" panose="020B0609010101010101" pitchFamily="49" charset="-128"/>
                <a:ea typeface="AR丸ゴシック体M" panose="020B0609010101010101" pitchFamily="49" charset="-128"/>
              </a:rPr>
            </a:br>
            <a:r>
              <a:rPr lang="ja-JP" altLang="en-US" sz="3600" b="1" dirty="0" smtClean="0">
                <a:ln>
                  <a:noFill/>
                </a:ln>
                <a:solidFill>
                  <a:schemeClr val="bg1"/>
                </a:solidFill>
                <a:effectLst/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日本消化器免疫学会</a:t>
            </a:r>
            <a:r>
              <a:rPr lang="ja-JP" altLang="en-US" sz="3600" b="1" dirty="0">
                <a:ln>
                  <a:noFill/>
                </a:ln>
                <a:solidFill>
                  <a:schemeClr val="bg1"/>
                </a:solidFill>
                <a:effectLst/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</a:t>
            </a:r>
            <a:r>
              <a:rPr lang="ja-JP" altLang="en-US" sz="3600" b="1" dirty="0" smtClean="0">
                <a:ln>
                  <a:noFill/>
                </a:ln>
                <a:solidFill>
                  <a:schemeClr val="bg1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ＣＯＩ開示</a:t>
            </a:r>
            <a:r>
              <a:rPr lang="en-US" altLang="ja-JP" sz="3600" b="1" dirty="0" smtClean="0">
                <a:ln>
                  <a:noFill/>
                </a:ln>
                <a:solidFill>
                  <a:schemeClr val="bg1"/>
                </a:solidFill>
                <a:effectLst/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/>
            </a:r>
            <a:br>
              <a:rPr lang="en-US" altLang="ja-JP" sz="3600" b="1" dirty="0" smtClean="0">
                <a:ln>
                  <a:noFill/>
                </a:ln>
                <a:solidFill>
                  <a:schemeClr val="bg1"/>
                </a:solidFill>
                <a:effectLst/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</a:br>
            <a:r>
              <a:rPr lang="ja-JP" altLang="en-US" sz="3400" b="1" dirty="0" smtClean="0">
                <a:ln>
                  <a:noFill/>
                </a:ln>
                <a:solidFill>
                  <a:schemeClr val="bg1"/>
                </a:solidFill>
                <a:effectLst/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</a:t>
            </a:r>
            <a:r>
              <a:rPr lang="en-US" altLang="ja-JP" sz="3400" b="1" i="1" dirty="0" smtClean="0">
                <a:ln>
                  <a:noFill/>
                </a:ln>
                <a:solidFill>
                  <a:schemeClr val="bg1"/>
                </a:solidFill>
                <a:effectLst/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/>
            </a:r>
            <a:br>
              <a:rPr lang="en-US" altLang="ja-JP" sz="3400" b="1" i="1" dirty="0" smtClean="0">
                <a:ln>
                  <a:noFill/>
                </a:ln>
                <a:solidFill>
                  <a:schemeClr val="bg1"/>
                </a:solidFill>
                <a:effectLst/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</a:br>
            <a:r>
              <a:rPr lang="ja-JP" altLang="en-US" sz="3000" b="1" dirty="0" smtClean="0">
                <a:ln>
                  <a:noFill/>
                </a:ln>
                <a:solidFill>
                  <a:schemeClr val="bg1"/>
                </a:solidFill>
                <a:effectLst/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発表者名（全員記載）： ○○ ○○ 、 ○○ ○○ 、・・・　</a:t>
            </a:r>
            <a:r>
              <a:rPr lang="en-US" altLang="ja-JP" sz="3000" b="1" dirty="0" smtClean="0">
                <a:ln>
                  <a:noFill/>
                </a:ln>
                <a:solidFill>
                  <a:schemeClr val="bg1"/>
                </a:solidFill>
                <a:effectLst/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/>
            </a:r>
            <a:br>
              <a:rPr lang="en-US" altLang="ja-JP" sz="3000" b="1" dirty="0" smtClean="0">
                <a:ln>
                  <a:noFill/>
                </a:ln>
                <a:solidFill>
                  <a:schemeClr val="bg1"/>
                </a:solidFill>
                <a:effectLst/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</a:br>
            <a:r>
              <a:rPr lang="ja-JP" altLang="en-US" sz="3000" b="1" dirty="0" smtClean="0">
                <a:ln>
                  <a:noFill/>
                </a:ln>
                <a:solidFill>
                  <a:schemeClr val="bg1"/>
                </a:solidFill>
                <a:effectLst/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（◎発表責任者）</a:t>
            </a:r>
            <a:endParaRPr lang="en-US" altLang="ja-JP" sz="3000" b="1" dirty="0" smtClean="0">
              <a:ln>
                <a:noFill/>
              </a:ln>
              <a:solidFill>
                <a:schemeClr val="bg1"/>
              </a:solidFill>
              <a:effectLst/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80753" y="4348715"/>
            <a:ext cx="8814391" cy="176500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endParaRPr lang="en-US" altLang="ja-JP" sz="2800" b="1" dirty="0" smtClean="0">
              <a:solidFill>
                <a:schemeClr val="bg1"/>
              </a:solidFill>
              <a:latin typeface="Arial" charset="0"/>
              <a:ea typeface="ＭＳ Ｐゴシック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ja-JP" altLang="en-US" sz="2800" b="1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　</a:t>
            </a:r>
            <a:r>
              <a:rPr lang="ja-JP" altLang="en-US" sz="3000" b="1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演題発表内容に関連し、発表者らに開示すべき</a:t>
            </a:r>
            <a:endParaRPr lang="en-US" altLang="ja-JP" sz="3000" b="1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altLang="ja-JP" sz="3000" b="1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CO I </a:t>
            </a:r>
            <a:r>
              <a:rPr lang="ja-JP" altLang="en-US" sz="3000" b="1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関係にある企業等はありません。</a:t>
            </a:r>
            <a:endParaRPr lang="en-US" altLang="ja-JP" sz="3000" b="1" dirty="0" smtClean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  <a:p>
            <a:pPr algn="ctr">
              <a:lnSpc>
                <a:spcPct val="80000"/>
              </a:lnSpc>
              <a:buFontTx/>
              <a:buNone/>
            </a:pPr>
            <a:endParaRPr lang="en-US" altLang="ja-JP" sz="3000" b="1" i="1" dirty="0" smtClean="0">
              <a:solidFill>
                <a:srgbClr val="FFFF1F"/>
              </a:solidFill>
              <a:latin typeface="Arial" charset="0"/>
              <a:ea typeface="ＭＳ Ｐゴシック" charset="-128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altLang="ja-JP" sz="3000" b="1" dirty="0" smtClean="0">
              <a:solidFill>
                <a:schemeClr val="bg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4100" name="正方形/長方形 3">
            <a:extLst>
              <a:ext uri="{FF2B5EF4-FFF2-40B4-BE49-F238E27FC236}"/>
            </a:extLst>
          </p:cNvPr>
          <p:cNvSpPr>
            <a:spLocks noChangeArrowheads="1"/>
          </p:cNvSpPr>
          <p:nvPr/>
        </p:nvSpPr>
        <p:spPr bwMode="auto">
          <a:xfrm>
            <a:off x="2283527" y="147117"/>
            <a:ext cx="49891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kumimoji="0" lang="ja-JP" altLang="en-US" sz="2400" dirty="0" smtClean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（</a:t>
            </a:r>
            <a:r>
              <a:rPr kumimoji="0" lang="ja-JP" altLang="en-US" sz="2400" b="1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申告すべき</a:t>
            </a:r>
            <a:r>
              <a:rPr kumimoji="0" lang="en-US" altLang="ja-JP" sz="2400" b="1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COI</a:t>
            </a:r>
            <a:r>
              <a:rPr kumimoji="0" lang="ja-JP" altLang="en-US" sz="2400" b="1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状態がない時）</a:t>
            </a:r>
          </a:p>
        </p:txBody>
      </p:sp>
    </p:spTree>
    <p:extLst>
      <p:ext uri="{BB962C8B-B14F-4D97-AF65-F5344CB8AC3E}">
        <p14:creationId xmlns:p14="http://schemas.microsoft.com/office/powerpoint/2010/main" val="115931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クール">
  <a:themeElements>
    <a:clrScheme name="リゾート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クール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クール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629</TotalTime>
  <Words>59</Words>
  <Application>Microsoft Office PowerPoint</Application>
  <PresentationFormat>画面に合わせる (4:3)</PresentationFormat>
  <Paragraphs>20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AR丸ゴシック体M</vt:lpstr>
      <vt:lpstr>HGP創英角ｺﾞｼｯｸUB</vt:lpstr>
      <vt:lpstr>HGS創英角ｺﾞｼｯｸUB</vt:lpstr>
      <vt:lpstr>ＭＳ Ｐゴシック</vt:lpstr>
      <vt:lpstr>ＭＳ Ｐ明朝</vt:lpstr>
      <vt:lpstr>Arial</vt:lpstr>
      <vt:lpstr>Georgia</vt:lpstr>
      <vt:lpstr>Times New Roman</vt:lpstr>
      <vt:lpstr>Wingdings</vt:lpstr>
      <vt:lpstr>Wingdings 2</vt:lpstr>
      <vt:lpstr>クール</vt:lpstr>
      <vt:lpstr>日本消化器免疫学会　ＣＯI開示 発表者名（全員記載）：○○ ○○ 、 ○○ ○○ 、　 （◎発表責任者）</vt:lpstr>
      <vt:lpstr>    日本消化器免疫学会　ＣＯＩ開示 　 発表者名（全員記載）： ○○ ○○ 、 ○○ ○○ 、・・・　 （◎発表責任者）</vt:lpstr>
    </vt:vector>
  </TitlesOfParts>
  <Company>Heart Failure Society of America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igarashi</dc:creator>
  <cp:lastModifiedBy>Conference-2</cp:lastModifiedBy>
  <cp:revision>120</cp:revision>
  <dcterms:created xsi:type="dcterms:W3CDTF">2009-12-10T12:04:34Z</dcterms:created>
  <dcterms:modified xsi:type="dcterms:W3CDTF">2018-06-18T02:27:17Z</dcterms:modified>
</cp:coreProperties>
</file>